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704" y="-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055A-C89E-4808-B859-C3781ED07BDE}" type="datetimeFigureOut">
              <a:rPr lang="fr-FR" smtClean="0"/>
              <a:pPr/>
              <a:t>01/10/2019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88AB-8100-4908-BB0A-AEAE4EF137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055A-C89E-4808-B859-C3781ED07BDE}" type="datetimeFigureOut">
              <a:rPr lang="fr-FR" smtClean="0"/>
              <a:pPr/>
              <a:t>01/10/2019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88AB-8100-4908-BB0A-AEAE4EF137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055A-C89E-4808-B859-C3781ED07BDE}" type="datetimeFigureOut">
              <a:rPr lang="fr-FR" smtClean="0"/>
              <a:pPr/>
              <a:t>01/10/2019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88AB-8100-4908-BB0A-AEAE4EF137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055A-C89E-4808-B859-C3781ED07BDE}" type="datetimeFigureOut">
              <a:rPr lang="fr-FR" smtClean="0"/>
              <a:pPr/>
              <a:t>01/10/2019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88AB-8100-4908-BB0A-AEAE4EF137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055A-C89E-4808-B859-C3781ED07BDE}" type="datetimeFigureOut">
              <a:rPr lang="fr-FR" smtClean="0"/>
              <a:pPr/>
              <a:t>01/10/2019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88AB-8100-4908-BB0A-AEAE4EF137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055A-C89E-4808-B859-C3781ED07BDE}" type="datetimeFigureOut">
              <a:rPr lang="fr-FR" smtClean="0"/>
              <a:pPr/>
              <a:t>01/10/2019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88AB-8100-4908-BB0A-AEAE4EF137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055A-C89E-4808-B859-C3781ED07BDE}" type="datetimeFigureOut">
              <a:rPr lang="fr-FR" smtClean="0"/>
              <a:pPr/>
              <a:t>01/10/2019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88AB-8100-4908-BB0A-AEAE4EF137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055A-C89E-4808-B859-C3781ED07BDE}" type="datetimeFigureOut">
              <a:rPr lang="fr-FR" smtClean="0"/>
              <a:pPr/>
              <a:t>01/10/2019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88AB-8100-4908-BB0A-AEAE4EF137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055A-C89E-4808-B859-C3781ED07BDE}" type="datetimeFigureOut">
              <a:rPr lang="fr-FR" smtClean="0"/>
              <a:pPr/>
              <a:t>01/10/2019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88AB-8100-4908-BB0A-AEAE4EF137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055A-C89E-4808-B859-C3781ED07BDE}" type="datetimeFigureOut">
              <a:rPr lang="fr-FR" smtClean="0"/>
              <a:pPr/>
              <a:t>01/10/2019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88AB-8100-4908-BB0A-AEAE4EF137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055A-C89E-4808-B859-C3781ED07BDE}" type="datetimeFigureOut">
              <a:rPr lang="fr-FR" smtClean="0"/>
              <a:pPr/>
              <a:t>01/10/2019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888AB-8100-4908-BB0A-AEAE4EF137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2055A-C89E-4808-B859-C3781ED07BDE}" type="datetimeFigureOut">
              <a:rPr lang="fr-FR" smtClean="0"/>
              <a:pPr/>
              <a:t>01/10/2019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888AB-8100-4908-BB0A-AEAE4EF137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3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jpeg"/><Relationship Id="rId7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04664" y="4211960"/>
            <a:ext cx="6048672" cy="4248472"/>
          </a:xfrm>
        </p:spPr>
        <p:txBody>
          <a:bodyPr>
            <a:normAutofit fontScale="40000" lnSpcReduction="20000"/>
          </a:bodyPr>
          <a:lstStyle/>
          <a:p>
            <a:r>
              <a:rPr lang="fr-FR" sz="5000" dirty="0">
                <a:solidFill>
                  <a:schemeClr val="tx1"/>
                </a:solidFill>
              </a:rPr>
              <a:t>Dans le cadre de la semaine de l’Europe organisée </a:t>
            </a:r>
            <a:endParaRPr lang="fr-FR" sz="5000" dirty="0" smtClean="0">
              <a:solidFill>
                <a:schemeClr val="tx1"/>
              </a:solidFill>
            </a:endParaRPr>
          </a:p>
          <a:p>
            <a:r>
              <a:rPr lang="fr-FR" sz="5000" dirty="0" smtClean="0">
                <a:solidFill>
                  <a:schemeClr val="tx1"/>
                </a:solidFill>
              </a:rPr>
              <a:t>à </a:t>
            </a:r>
            <a:r>
              <a:rPr lang="fr-FR" sz="5000" dirty="0">
                <a:solidFill>
                  <a:schemeClr val="tx1"/>
                </a:solidFill>
              </a:rPr>
              <a:t>St </a:t>
            </a:r>
            <a:r>
              <a:rPr lang="fr-FR" sz="5000" dirty="0" err="1">
                <a:solidFill>
                  <a:schemeClr val="tx1"/>
                </a:solidFill>
              </a:rPr>
              <a:t>Galmier</a:t>
            </a:r>
            <a:r>
              <a:rPr lang="fr-FR" sz="5000" dirty="0">
                <a:solidFill>
                  <a:schemeClr val="tx1"/>
                </a:solidFill>
              </a:rPr>
              <a:t> </a:t>
            </a:r>
            <a:r>
              <a:rPr lang="fr-FR" sz="6000" dirty="0">
                <a:solidFill>
                  <a:schemeClr val="tx1"/>
                </a:solidFill>
              </a:rPr>
              <a:t/>
            </a:r>
            <a:br>
              <a:rPr lang="fr-FR" sz="6000" dirty="0">
                <a:solidFill>
                  <a:schemeClr val="tx1"/>
                </a:solidFill>
              </a:rPr>
            </a:br>
            <a:r>
              <a:rPr lang="fr-FR" sz="6000" b="1" dirty="0">
                <a:solidFill>
                  <a:schemeClr val="accent1"/>
                </a:solidFill>
              </a:rPr>
              <a:t>le Mouvement Européen Loire </a:t>
            </a:r>
            <a:r>
              <a:rPr lang="fr-FR" sz="6000" dirty="0">
                <a:solidFill>
                  <a:schemeClr val="tx1"/>
                </a:solidFill>
              </a:rPr>
              <a:t/>
            </a:r>
            <a:br>
              <a:rPr lang="fr-FR" sz="6000" dirty="0">
                <a:solidFill>
                  <a:schemeClr val="tx1"/>
                </a:solidFill>
              </a:rPr>
            </a:br>
            <a:r>
              <a:rPr lang="fr-FR" sz="6000" dirty="0">
                <a:solidFill>
                  <a:schemeClr val="tx1"/>
                </a:solidFill>
              </a:rPr>
              <a:t>vous convie à une </a:t>
            </a:r>
          </a:p>
          <a:p>
            <a:r>
              <a:rPr lang="fr-FR" sz="8000" b="1" dirty="0">
                <a:solidFill>
                  <a:srgbClr val="0070C0"/>
                </a:solidFill>
              </a:rPr>
              <a:t>Conférence-débat: </a:t>
            </a:r>
            <a:br>
              <a:rPr lang="fr-FR" sz="8000" b="1" dirty="0">
                <a:solidFill>
                  <a:srgbClr val="0070C0"/>
                </a:solidFill>
              </a:rPr>
            </a:br>
            <a:r>
              <a:rPr lang="fr-FR" sz="8000" b="1" dirty="0">
                <a:solidFill>
                  <a:srgbClr val="0070C0"/>
                </a:solidFill>
              </a:rPr>
              <a:t>« l’Europe vue par les écrivains »</a:t>
            </a:r>
          </a:p>
          <a:p>
            <a:r>
              <a:rPr lang="fr-FR" sz="6000" dirty="0">
                <a:solidFill>
                  <a:schemeClr val="tx1"/>
                </a:solidFill>
              </a:rPr>
              <a:t> </a:t>
            </a:r>
          </a:p>
          <a:p>
            <a:r>
              <a:rPr lang="fr-FR" sz="6000" b="1" dirty="0">
                <a:solidFill>
                  <a:schemeClr val="tx1"/>
                </a:solidFill>
              </a:rPr>
              <a:t>Par Henry </a:t>
            </a:r>
            <a:r>
              <a:rPr lang="fr-FR" sz="6000" b="1" dirty="0" err="1">
                <a:solidFill>
                  <a:schemeClr val="tx1"/>
                </a:solidFill>
              </a:rPr>
              <a:t>Helfre</a:t>
            </a:r>
            <a:r>
              <a:rPr lang="fr-FR" sz="6000" b="1" dirty="0">
                <a:solidFill>
                  <a:schemeClr val="tx1"/>
                </a:solidFill>
              </a:rPr>
              <a:t>, ancien magistrat</a:t>
            </a:r>
          </a:p>
          <a:p>
            <a:r>
              <a:rPr lang="fr-FR" sz="6000" b="1" dirty="0">
                <a:solidFill>
                  <a:schemeClr val="tx1"/>
                </a:solidFill>
              </a:rPr>
              <a:t> </a:t>
            </a:r>
          </a:p>
          <a:p>
            <a:r>
              <a:rPr lang="fr-FR" sz="6000" b="1" dirty="0">
                <a:solidFill>
                  <a:srgbClr val="FF0000"/>
                </a:solidFill>
              </a:rPr>
              <a:t>Le vendredi 10 mai </a:t>
            </a:r>
            <a:r>
              <a:rPr lang="fr-FR" sz="6000" b="1" dirty="0" smtClean="0">
                <a:solidFill>
                  <a:srgbClr val="FF0000"/>
                </a:solidFill>
              </a:rPr>
              <a:t>18h30</a:t>
            </a:r>
            <a:endParaRPr lang="fr-FR" sz="6000" b="1" dirty="0">
              <a:solidFill>
                <a:srgbClr val="FF0000"/>
              </a:solidFill>
            </a:endParaRPr>
          </a:p>
          <a:p>
            <a:r>
              <a:rPr lang="fr-FR" sz="6000" dirty="0">
                <a:solidFill>
                  <a:schemeClr val="tx1"/>
                </a:solidFill>
              </a:rPr>
              <a:t>Salon d’honneur de la mairie de St </a:t>
            </a:r>
            <a:r>
              <a:rPr lang="fr-FR" sz="6000" dirty="0" err="1">
                <a:solidFill>
                  <a:schemeClr val="tx1"/>
                </a:solidFill>
              </a:rPr>
              <a:t>Galmier</a:t>
            </a:r>
            <a:endParaRPr lang="fr-FR" sz="6000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736359" y="8748464"/>
            <a:ext cx="4121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Contact : loire@mouvement-europeen.eu</a:t>
            </a:r>
          </a:p>
          <a:p>
            <a:endParaRPr lang="fr-FR" dirty="0"/>
          </a:p>
        </p:txBody>
      </p:sp>
      <p:pic>
        <p:nvPicPr>
          <p:cNvPr id="11" name="Image 10" descr="Union européenne et les étoiles alignées dans la forme de cercle formant un drapeau. Banque d'images - 55635736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700808" y="1259632"/>
            <a:ext cx="2996795" cy="2248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Description de cette image, également commentée ci-après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077072" y="2771800"/>
            <a:ext cx="1488688" cy="1323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Description de cette image, également commentée ci-après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437112" y="611560"/>
            <a:ext cx="1224136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Description de cette image, également commentée ci-après"/>
          <p:cNvPicPr/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564904" y="0"/>
            <a:ext cx="1080120" cy="1439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Description de cette image, également commentée ci-après"/>
          <p:cNvPicPr/>
          <p:nvPr/>
        </p:nvPicPr>
        <p:blipFill>
          <a:blip r:embed="rId6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92696" y="1187624"/>
            <a:ext cx="1080120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Description de cette image, également commentée ci-après"/>
          <p:cNvPicPr/>
          <p:nvPr/>
        </p:nvPicPr>
        <p:blipFill>
          <a:blip r:embed="rId7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412776" y="2987824"/>
            <a:ext cx="1080120" cy="1152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04664" y="4211960"/>
            <a:ext cx="6048672" cy="4248472"/>
          </a:xfrm>
        </p:spPr>
        <p:txBody>
          <a:bodyPr>
            <a:normAutofit fontScale="40000" lnSpcReduction="20000"/>
          </a:bodyPr>
          <a:lstStyle/>
          <a:p>
            <a:endParaRPr lang="fr-FR" sz="5000" dirty="0" smtClean="0">
              <a:solidFill>
                <a:schemeClr val="tx1"/>
              </a:solidFill>
            </a:endParaRPr>
          </a:p>
          <a:p>
            <a:r>
              <a:rPr lang="fr-FR" sz="5000" dirty="0" smtClean="0">
                <a:solidFill>
                  <a:schemeClr val="tx1"/>
                </a:solidFill>
              </a:rPr>
              <a:t>Dans </a:t>
            </a:r>
            <a:r>
              <a:rPr lang="fr-FR" sz="5000" dirty="0">
                <a:solidFill>
                  <a:schemeClr val="tx1"/>
                </a:solidFill>
              </a:rPr>
              <a:t>le cadre de la semaine de l’Europe organisée </a:t>
            </a:r>
            <a:endParaRPr lang="fr-FR" sz="5000" dirty="0" smtClean="0">
              <a:solidFill>
                <a:schemeClr val="tx1"/>
              </a:solidFill>
            </a:endParaRPr>
          </a:p>
          <a:p>
            <a:r>
              <a:rPr lang="fr-FR" sz="5000" dirty="0" smtClean="0">
                <a:solidFill>
                  <a:schemeClr val="tx1"/>
                </a:solidFill>
              </a:rPr>
              <a:t>à </a:t>
            </a:r>
            <a:r>
              <a:rPr lang="fr-FR" sz="5000" dirty="0">
                <a:solidFill>
                  <a:schemeClr val="tx1"/>
                </a:solidFill>
              </a:rPr>
              <a:t>St </a:t>
            </a:r>
            <a:r>
              <a:rPr lang="fr-FR" sz="5000" dirty="0" err="1">
                <a:solidFill>
                  <a:schemeClr val="tx1"/>
                </a:solidFill>
              </a:rPr>
              <a:t>Galmier</a:t>
            </a:r>
            <a:r>
              <a:rPr lang="fr-FR" sz="5000" dirty="0">
                <a:solidFill>
                  <a:schemeClr val="tx1"/>
                </a:solidFill>
              </a:rPr>
              <a:t> </a:t>
            </a:r>
            <a:r>
              <a:rPr lang="fr-FR" sz="6000" dirty="0">
                <a:solidFill>
                  <a:schemeClr val="tx1"/>
                </a:solidFill>
              </a:rPr>
              <a:t/>
            </a:r>
            <a:br>
              <a:rPr lang="fr-FR" sz="6000" dirty="0">
                <a:solidFill>
                  <a:schemeClr val="tx1"/>
                </a:solidFill>
              </a:rPr>
            </a:br>
            <a:r>
              <a:rPr lang="fr-FR" sz="6000" b="1" dirty="0">
                <a:solidFill>
                  <a:schemeClr val="accent1"/>
                </a:solidFill>
              </a:rPr>
              <a:t>le Mouvement Européen Loire </a:t>
            </a:r>
            <a:r>
              <a:rPr lang="fr-FR" sz="6000" dirty="0">
                <a:solidFill>
                  <a:schemeClr val="tx1"/>
                </a:solidFill>
              </a:rPr>
              <a:t/>
            </a:r>
            <a:br>
              <a:rPr lang="fr-FR" sz="6000" dirty="0">
                <a:solidFill>
                  <a:schemeClr val="tx1"/>
                </a:solidFill>
              </a:rPr>
            </a:br>
            <a:r>
              <a:rPr lang="fr-FR" sz="6000" dirty="0">
                <a:solidFill>
                  <a:schemeClr val="tx1"/>
                </a:solidFill>
              </a:rPr>
              <a:t>vous convie à une </a:t>
            </a:r>
          </a:p>
          <a:p>
            <a:r>
              <a:rPr lang="fr-FR" sz="8000" b="1" dirty="0">
                <a:solidFill>
                  <a:srgbClr val="0070C0"/>
                </a:solidFill>
              </a:rPr>
              <a:t>Conférence-débat: </a:t>
            </a:r>
            <a:br>
              <a:rPr lang="fr-FR" sz="8000" b="1" dirty="0">
                <a:solidFill>
                  <a:srgbClr val="0070C0"/>
                </a:solidFill>
              </a:rPr>
            </a:br>
            <a:r>
              <a:rPr lang="fr-FR" sz="8000" b="1" dirty="0">
                <a:solidFill>
                  <a:srgbClr val="0070C0"/>
                </a:solidFill>
              </a:rPr>
              <a:t>« l’Europe vue par les écrivains »</a:t>
            </a:r>
          </a:p>
          <a:p>
            <a:r>
              <a:rPr lang="fr-FR" sz="6000" dirty="0">
                <a:solidFill>
                  <a:schemeClr val="tx1"/>
                </a:solidFill>
              </a:rPr>
              <a:t> </a:t>
            </a:r>
          </a:p>
          <a:p>
            <a:r>
              <a:rPr lang="fr-FR" sz="6000" b="1" dirty="0">
                <a:solidFill>
                  <a:schemeClr val="tx1"/>
                </a:solidFill>
              </a:rPr>
              <a:t>Par Henry </a:t>
            </a:r>
            <a:r>
              <a:rPr lang="fr-FR" sz="6000" b="1" dirty="0" err="1">
                <a:solidFill>
                  <a:schemeClr val="tx1"/>
                </a:solidFill>
              </a:rPr>
              <a:t>Helfre</a:t>
            </a:r>
            <a:r>
              <a:rPr lang="fr-FR" sz="6000" b="1" dirty="0">
                <a:solidFill>
                  <a:schemeClr val="tx1"/>
                </a:solidFill>
              </a:rPr>
              <a:t>, ancien magistrat</a:t>
            </a:r>
          </a:p>
          <a:p>
            <a:r>
              <a:rPr lang="fr-FR" sz="6000" b="1" dirty="0">
                <a:solidFill>
                  <a:schemeClr val="tx1"/>
                </a:solidFill>
              </a:rPr>
              <a:t> </a:t>
            </a:r>
          </a:p>
          <a:p>
            <a:r>
              <a:rPr lang="fr-FR" sz="6000" b="1" dirty="0">
                <a:solidFill>
                  <a:srgbClr val="FF0000"/>
                </a:solidFill>
              </a:rPr>
              <a:t>Le vendredi 10 mai </a:t>
            </a:r>
            <a:r>
              <a:rPr lang="fr-FR" sz="6000" b="1" dirty="0" smtClean="0">
                <a:solidFill>
                  <a:srgbClr val="FF0000"/>
                </a:solidFill>
              </a:rPr>
              <a:t>18h30</a:t>
            </a:r>
            <a:endParaRPr lang="fr-FR" sz="6000" b="1" dirty="0">
              <a:solidFill>
                <a:srgbClr val="FF0000"/>
              </a:solidFill>
            </a:endParaRPr>
          </a:p>
          <a:p>
            <a:r>
              <a:rPr lang="fr-FR" sz="6000" dirty="0">
                <a:solidFill>
                  <a:schemeClr val="tx1"/>
                </a:solidFill>
              </a:rPr>
              <a:t>Salon d’honneur de la mairie de St </a:t>
            </a:r>
            <a:r>
              <a:rPr lang="fr-FR" sz="6000" dirty="0" err="1">
                <a:solidFill>
                  <a:schemeClr val="tx1"/>
                </a:solidFill>
              </a:rPr>
              <a:t>Galmier</a:t>
            </a:r>
            <a:endParaRPr lang="fr-FR" sz="6000" dirty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736359" y="8748464"/>
            <a:ext cx="4121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Contact : loire@mouvement-europeen.eu</a:t>
            </a:r>
          </a:p>
          <a:p>
            <a:endParaRPr lang="fr-FR" dirty="0"/>
          </a:p>
        </p:txBody>
      </p:sp>
      <p:pic>
        <p:nvPicPr>
          <p:cNvPr id="14338" name="Picture 2" descr="http://histgeo.ac-aix-marseille.fr/carto/europemin/europemin05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80" y="-1536"/>
            <a:ext cx="5112568" cy="4246930"/>
          </a:xfrm>
          <a:prstGeom prst="rect">
            <a:avLst/>
          </a:prstGeom>
          <a:noFill/>
        </p:spPr>
      </p:pic>
      <p:pic>
        <p:nvPicPr>
          <p:cNvPr id="10" name="Image 9" descr="Description de cette image, également commentée ci-après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077072" y="2771800"/>
            <a:ext cx="1488688" cy="1323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Description de cette image, également commentée ci-après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437112" y="611560"/>
            <a:ext cx="1224136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Description de cette image, également commentée ci-après"/>
          <p:cNvPicPr/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564904" y="0"/>
            <a:ext cx="1080120" cy="1439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Description de cette image, également commentée ci-après"/>
          <p:cNvPicPr/>
          <p:nvPr/>
        </p:nvPicPr>
        <p:blipFill>
          <a:blip r:embed="rId6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92696" y="1187624"/>
            <a:ext cx="1080120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Description de cette image, également commentée ci-après"/>
          <p:cNvPicPr/>
          <p:nvPr/>
        </p:nvPicPr>
        <p:blipFill>
          <a:blip r:embed="rId7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412776" y="2987824"/>
            <a:ext cx="1080120" cy="11521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04664" y="4283968"/>
            <a:ext cx="6048672" cy="4176464"/>
          </a:xfrm>
        </p:spPr>
        <p:txBody>
          <a:bodyPr>
            <a:normAutofit fontScale="25000" lnSpcReduction="20000"/>
          </a:bodyPr>
          <a:lstStyle/>
          <a:p>
            <a:endParaRPr lang="fr-FR" sz="5000" dirty="0" smtClean="0">
              <a:solidFill>
                <a:schemeClr val="tx1"/>
              </a:solidFill>
            </a:endParaRPr>
          </a:p>
          <a:p>
            <a:r>
              <a:rPr lang="fr-FR" sz="8000" dirty="0" smtClean="0">
                <a:solidFill>
                  <a:schemeClr val="tx1"/>
                </a:solidFill>
              </a:rPr>
              <a:t>Dans </a:t>
            </a:r>
            <a:r>
              <a:rPr lang="fr-FR" sz="8000" dirty="0">
                <a:solidFill>
                  <a:schemeClr val="tx1"/>
                </a:solidFill>
              </a:rPr>
              <a:t>le cadre de la semaine de l’Europe organisée </a:t>
            </a:r>
            <a:endParaRPr lang="fr-FR" sz="8000" dirty="0" smtClean="0">
              <a:solidFill>
                <a:schemeClr val="tx1"/>
              </a:solidFill>
            </a:endParaRPr>
          </a:p>
          <a:p>
            <a:r>
              <a:rPr lang="fr-FR" sz="8000" dirty="0" smtClean="0">
                <a:solidFill>
                  <a:schemeClr val="tx1"/>
                </a:solidFill>
              </a:rPr>
              <a:t>à </a:t>
            </a:r>
            <a:r>
              <a:rPr lang="fr-FR" sz="8000" dirty="0">
                <a:solidFill>
                  <a:schemeClr val="tx1"/>
                </a:solidFill>
              </a:rPr>
              <a:t>St </a:t>
            </a:r>
            <a:r>
              <a:rPr lang="fr-FR" sz="8000" dirty="0" err="1">
                <a:solidFill>
                  <a:schemeClr val="tx1"/>
                </a:solidFill>
              </a:rPr>
              <a:t>Galmier</a:t>
            </a:r>
            <a:r>
              <a:rPr lang="fr-FR" sz="8000" dirty="0">
                <a:solidFill>
                  <a:schemeClr val="tx1"/>
                </a:solidFill>
              </a:rPr>
              <a:t> </a:t>
            </a:r>
            <a:br>
              <a:rPr lang="fr-FR" sz="8000" dirty="0">
                <a:solidFill>
                  <a:schemeClr val="tx1"/>
                </a:solidFill>
              </a:rPr>
            </a:br>
            <a:r>
              <a:rPr lang="fr-FR" sz="8000" b="1" dirty="0">
                <a:solidFill>
                  <a:schemeClr val="accent1"/>
                </a:solidFill>
              </a:rPr>
              <a:t>le Mouvement Européen Loire </a:t>
            </a:r>
            <a:r>
              <a:rPr lang="fr-FR" sz="8000" dirty="0">
                <a:solidFill>
                  <a:schemeClr val="tx1"/>
                </a:solidFill>
              </a:rPr>
              <a:t/>
            </a:r>
            <a:br>
              <a:rPr lang="fr-FR" sz="8000" dirty="0">
                <a:solidFill>
                  <a:schemeClr val="tx1"/>
                </a:solidFill>
              </a:rPr>
            </a:br>
            <a:endParaRPr lang="fr-FR" sz="8000" dirty="0" smtClean="0">
              <a:solidFill>
                <a:schemeClr val="tx1"/>
              </a:solidFill>
            </a:endParaRPr>
          </a:p>
          <a:p>
            <a:r>
              <a:rPr lang="fr-FR" sz="8000" dirty="0" smtClean="0">
                <a:solidFill>
                  <a:schemeClr val="tx1"/>
                </a:solidFill>
              </a:rPr>
              <a:t>vous </a:t>
            </a:r>
            <a:r>
              <a:rPr lang="fr-FR" sz="8000" dirty="0">
                <a:solidFill>
                  <a:schemeClr val="tx1"/>
                </a:solidFill>
              </a:rPr>
              <a:t>convie à une </a:t>
            </a:r>
            <a:endParaRPr lang="fr-FR" sz="8000" dirty="0" smtClean="0">
              <a:solidFill>
                <a:schemeClr val="tx1"/>
              </a:solidFill>
            </a:endParaRPr>
          </a:p>
          <a:p>
            <a:endParaRPr lang="fr-FR" sz="8000" dirty="0">
              <a:solidFill>
                <a:schemeClr val="tx1"/>
              </a:solidFill>
            </a:endParaRPr>
          </a:p>
          <a:p>
            <a:r>
              <a:rPr lang="fr-FR" sz="9600" b="1" dirty="0">
                <a:solidFill>
                  <a:srgbClr val="0070C0"/>
                </a:solidFill>
              </a:rPr>
              <a:t>Conférence-débat: </a:t>
            </a:r>
            <a:br>
              <a:rPr lang="fr-FR" sz="9600" b="1" dirty="0">
                <a:solidFill>
                  <a:srgbClr val="0070C0"/>
                </a:solidFill>
              </a:rPr>
            </a:br>
            <a:r>
              <a:rPr lang="fr-FR" sz="9600" b="1" dirty="0">
                <a:solidFill>
                  <a:srgbClr val="0070C0"/>
                </a:solidFill>
              </a:rPr>
              <a:t>« l’Europe vue par les écrivains »</a:t>
            </a:r>
          </a:p>
          <a:p>
            <a:r>
              <a:rPr lang="fr-FR" sz="8000" dirty="0">
                <a:solidFill>
                  <a:schemeClr val="tx1"/>
                </a:solidFill>
              </a:rPr>
              <a:t> </a:t>
            </a:r>
          </a:p>
          <a:p>
            <a:r>
              <a:rPr lang="fr-FR" sz="8000" b="1" dirty="0">
                <a:solidFill>
                  <a:schemeClr val="tx1"/>
                </a:solidFill>
              </a:rPr>
              <a:t>Par Henry </a:t>
            </a:r>
            <a:r>
              <a:rPr lang="fr-FR" sz="8000" b="1" dirty="0" err="1">
                <a:solidFill>
                  <a:schemeClr val="tx1"/>
                </a:solidFill>
              </a:rPr>
              <a:t>Helfre</a:t>
            </a:r>
            <a:r>
              <a:rPr lang="fr-FR" sz="8000" b="1" dirty="0">
                <a:solidFill>
                  <a:schemeClr val="tx1"/>
                </a:solidFill>
              </a:rPr>
              <a:t>, ancien </a:t>
            </a:r>
            <a:r>
              <a:rPr lang="fr-FR" sz="8000" b="1" dirty="0" smtClean="0">
                <a:solidFill>
                  <a:schemeClr val="tx1"/>
                </a:solidFill>
              </a:rPr>
              <a:t>magistrat</a:t>
            </a:r>
          </a:p>
          <a:p>
            <a:endParaRPr lang="fr-FR" sz="8000" b="1" dirty="0">
              <a:solidFill>
                <a:schemeClr val="tx1"/>
              </a:solidFill>
            </a:endParaRPr>
          </a:p>
          <a:p>
            <a:r>
              <a:rPr lang="fr-FR" sz="8000" b="1" dirty="0">
                <a:solidFill>
                  <a:srgbClr val="FF0000"/>
                </a:solidFill>
              </a:rPr>
              <a:t>Le vendredi 10 mai </a:t>
            </a:r>
            <a:r>
              <a:rPr lang="fr-FR" sz="8000" b="1" dirty="0" smtClean="0">
                <a:solidFill>
                  <a:srgbClr val="FF0000"/>
                </a:solidFill>
              </a:rPr>
              <a:t>18h30</a:t>
            </a:r>
            <a:endParaRPr lang="fr-FR" sz="8000" b="1" dirty="0">
              <a:solidFill>
                <a:srgbClr val="FF0000"/>
              </a:solidFill>
            </a:endParaRPr>
          </a:p>
          <a:p>
            <a:r>
              <a:rPr lang="fr-FR" sz="8000" dirty="0">
                <a:solidFill>
                  <a:schemeClr val="tx1"/>
                </a:solidFill>
              </a:rPr>
              <a:t>Salon d’honneur de la mairie de St </a:t>
            </a:r>
            <a:r>
              <a:rPr lang="fr-FR" sz="8000" dirty="0" err="1">
                <a:solidFill>
                  <a:schemeClr val="tx1"/>
                </a:solidFill>
              </a:rPr>
              <a:t>Galmier</a:t>
            </a:r>
            <a:endParaRPr lang="fr-FR" sz="8000" dirty="0">
              <a:solidFill>
                <a:schemeClr val="tx1"/>
              </a:solidFill>
            </a:endParaRPr>
          </a:p>
          <a:p>
            <a:endParaRPr lang="fr-FR" sz="8000" dirty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736359" y="8748464"/>
            <a:ext cx="4121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Contact : loire@mouvement-europeen.eu</a:t>
            </a:r>
          </a:p>
          <a:p>
            <a:endParaRPr lang="fr-FR" dirty="0"/>
          </a:p>
        </p:txBody>
      </p:sp>
      <p:pic>
        <p:nvPicPr>
          <p:cNvPr id="15362" name="Picture 2" descr="http://histgeo.ac-aix-marseille.fr/carto/europemin/europemin06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704" y="179513"/>
            <a:ext cx="5040560" cy="4308480"/>
          </a:xfrm>
          <a:prstGeom prst="rect">
            <a:avLst/>
          </a:prstGeom>
          <a:noFill/>
        </p:spPr>
      </p:pic>
      <p:pic>
        <p:nvPicPr>
          <p:cNvPr id="7" name="Image 6" descr="Description de cette image, également commentée ci-après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908720" y="1259632"/>
            <a:ext cx="1080120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Description de cette image, également commentée ci-après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060848" y="2843808"/>
            <a:ext cx="1224136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Description de cette image, également commentée ci-après"/>
          <p:cNvPicPr/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077072" y="2771800"/>
            <a:ext cx="1488688" cy="132327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Description de cette image, également commentée ci-après"/>
          <p:cNvPicPr/>
          <p:nvPr/>
        </p:nvPicPr>
        <p:blipFill>
          <a:blip r:embed="rId6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636912" y="251520"/>
            <a:ext cx="1224136" cy="1439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Description de cette image, également commentée ci-après"/>
          <p:cNvPicPr/>
          <p:nvPr/>
        </p:nvPicPr>
        <p:blipFill>
          <a:blip r:embed="rId7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437112" y="611560"/>
            <a:ext cx="1224136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15364" name="AutoShape 4" descr="Résultat de recherche d'images pour &quot;fond de carte europe&quot;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04664" y="3995936"/>
            <a:ext cx="6048672" cy="4608512"/>
          </a:xfrm>
        </p:spPr>
        <p:txBody>
          <a:bodyPr>
            <a:normAutofit fontScale="25000" lnSpcReduction="20000"/>
          </a:bodyPr>
          <a:lstStyle/>
          <a:p>
            <a:endParaRPr lang="fr-FR" sz="5000" dirty="0" smtClean="0">
              <a:solidFill>
                <a:schemeClr val="tx1"/>
              </a:solidFill>
            </a:endParaRPr>
          </a:p>
          <a:p>
            <a:r>
              <a:rPr lang="fr-FR" sz="8000" dirty="0" smtClean="0">
                <a:solidFill>
                  <a:schemeClr val="tx1"/>
                </a:solidFill>
              </a:rPr>
              <a:t>Dans </a:t>
            </a:r>
            <a:r>
              <a:rPr lang="fr-FR" sz="8000" dirty="0">
                <a:solidFill>
                  <a:schemeClr val="tx1"/>
                </a:solidFill>
              </a:rPr>
              <a:t>le cadre de la semaine de l’Europe organisée </a:t>
            </a:r>
            <a:endParaRPr lang="fr-FR" sz="8000" dirty="0" smtClean="0">
              <a:solidFill>
                <a:schemeClr val="tx1"/>
              </a:solidFill>
            </a:endParaRPr>
          </a:p>
          <a:p>
            <a:r>
              <a:rPr lang="fr-FR" sz="8000" dirty="0" smtClean="0">
                <a:solidFill>
                  <a:schemeClr val="tx1"/>
                </a:solidFill>
              </a:rPr>
              <a:t>à </a:t>
            </a:r>
            <a:r>
              <a:rPr lang="fr-FR" sz="8000" dirty="0">
                <a:solidFill>
                  <a:schemeClr val="tx1"/>
                </a:solidFill>
              </a:rPr>
              <a:t>St </a:t>
            </a:r>
            <a:r>
              <a:rPr lang="fr-FR" sz="8000" dirty="0" err="1">
                <a:solidFill>
                  <a:schemeClr val="tx1"/>
                </a:solidFill>
              </a:rPr>
              <a:t>Galmier</a:t>
            </a:r>
            <a:r>
              <a:rPr lang="fr-FR" sz="8000" dirty="0">
                <a:solidFill>
                  <a:schemeClr val="tx1"/>
                </a:solidFill>
              </a:rPr>
              <a:t> </a:t>
            </a:r>
            <a:endParaRPr lang="fr-FR" sz="8000" dirty="0" smtClean="0">
              <a:solidFill>
                <a:schemeClr val="tx1"/>
              </a:solidFill>
            </a:endParaRPr>
          </a:p>
          <a:p>
            <a:r>
              <a:rPr lang="fr-FR" sz="8000" dirty="0">
                <a:solidFill>
                  <a:schemeClr val="tx1"/>
                </a:solidFill>
              </a:rPr>
              <a:t/>
            </a:r>
            <a:br>
              <a:rPr lang="fr-FR" sz="8000" dirty="0">
                <a:solidFill>
                  <a:schemeClr val="tx1"/>
                </a:solidFill>
              </a:rPr>
            </a:br>
            <a:r>
              <a:rPr lang="fr-FR" sz="8000" b="1" dirty="0">
                <a:solidFill>
                  <a:schemeClr val="accent1"/>
                </a:solidFill>
              </a:rPr>
              <a:t>le Mouvement Européen Loire </a:t>
            </a:r>
            <a:r>
              <a:rPr lang="fr-FR" sz="8000" dirty="0">
                <a:solidFill>
                  <a:schemeClr val="tx1"/>
                </a:solidFill>
              </a:rPr>
              <a:t/>
            </a:r>
            <a:br>
              <a:rPr lang="fr-FR" sz="8000" dirty="0">
                <a:solidFill>
                  <a:schemeClr val="tx1"/>
                </a:solidFill>
              </a:rPr>
            </a:br>
            <a:endParaRPr lang="fr-FR" sz="8000" dirty="0" smtClean="0">
              <a:solidFill>
                <a:schemeClr val="tx1"/>
              </a:solidFill>
            </a:endParaRPr>
          </a:p>
          <a:p>
            <a:r>
              <a:rPr lang="fr-FR" sz="8000" dirty="0" smtClean="0">
                <a:solidFill>
                  <a:schemeClr val="tx1"/>
                </a:solidFill>
              </a:rPr>
              <a:t>vous </a:t>
            </a:r>
            <a:r>
              <a:rPr lang="fr-FR" sz="8000" dirty="0">
                <a:solidFill>
                  <a:schemeClr val="tx1"/>
                </a:solidFill>
              </a:rPr>
              <a:t>convie à une </a:t>
            </a:r>
            <a:endParaRPr lang="fr-FR" sz="8000" dirty="0" smtClean="0">
              <a:solidFill>
                <a:schemeClr val="tx1"/>
              </a:solidFill>
            </a:endParaRPr>
          </a:p>
          <a:p>
            <a:endParaRPr lang="fr-FR" sz="8000" dirty="0">
              <a:solidFill>
                <a:schemeClr val="tx1"/>
              </a:solidFill>
            </a:endParaRPr>
          </a:p>
          <a:p>
            <a:r>
              <a:rPr lang="fr-FR" sz="11200" b="1" dirty="0">
                <a:solidFill>
                  <a:srgbClr val="0070C0"/>
                </a:solidFill>
              </a:rPr>
              <a:t>Conférence-débat: </a:t>
            </a:r>
            <a:br>
              <a:rPr lang="fr-FR" sz="11200" b="1" dirty="0">
                <a:solidFill>
                  <a:srgbClr val="0070C0"/>
                </a:solidFill>
              </a:rPr>
            </a:br>
            <a:r>
              <a:rPr lang="fr-FR" sz="11200" b="1" dirty="0">
                <a:solidFill>
                  <a:srgbClr val="0070C0"/>
                </a:solidFill>
              </a:rPr>
              <a:t>« l’Europe vue par les écrivains »</a:t>
            </a:r>
          </a:p>
          <a:p>
            <a:r>
              <a:rPr lang="fr-FR" sz="8000" dirty="0">
                <a:solidFill>
                  <a:schemeClr val="tx1"/>
                </a:solidFill>
              </a:rPr>
              <a:t> </a:t>
            </a:r>
          </a:p>
          <a:p>
            <a:r>
              <a:rPr lang="fr-FR" sz="8000" b="1" dirty="0">
                <a:solidFill>
                  <a:schemeClr val="tx1"/>
                </a:solidFill>
              </a:rPr>
              <a:t>Par Henry </a:t>
            </a:r>
            <a:r>
              <a:rPr lang="fr-FR" sz="8000" b="1" dirty="0" err="1">
                <a:solidFill>
                  <a:schemeClr val="tx1"/>
                </a:solidFill>
              </a:rPr>
              <a:t>Helfre</a:t>
            </a:r>
            <a:r>
              <a:rPr lang="fr-FR" sz="8000" b="1" dirty="0">
                <a:solidFill>
                  <a:schemeClr val="tx1"/>
                </a:solidFill>
              </a:rPr>
              <a:t>, ancien </a:t>
            </a:r>
            <a:r>
              <a:rPr lang="fr-FR" sz="8000" b="1" dirty="0" smtClean="0">
                <a:solidFill>
                  <a:schemeClr val="tx1"/>
                </a:solidFill>
              </a:rPr>
              <a:t>magistrat</a:t>
            </a:r>
          </a:p>
          <a:p>
            <a:endParaRPr lang="fr-FR" sz="8000" b="1" dirty="0">
              <a:solidFill>
                <a:schemeClr val="tx1"/>
              </a:solidFill>
            </a:endParaRPr>
          </a:p>
          <a:p>
            <a:r>
              <a:rPr lang="fr-FR" sz="8000" b="1" dirty="0">
                <a:solidFill>
                  <a:srgbClr val="FF0000"/>
                </a:solidFill>
              </a:rPr>
              <a:t>Le vendredi 10 mai </a:t>
            </a:r>
            <a:r>
              <a:rPr lang="fr-FR" sz="8000" b="1" dirty="0" smtClean="0">
                <a:solidFill>
                  <a:srgbClr val="FF0000"/>
                </a:solidFill>
              </a:rPr>
              <a:t>18h30</a:t>
            </a:r>
            <a:endParaRPr lang="fr-FR" sz="8000" b="1" dirty="0">
              <a:solidFill>
                <a:srgbClr val="FF0000"/>
              </a:solidFill>
            </a:endParaRPr>
          </a:p>
          <a:p>
            <a:r>
              <a:rPr lang="fr-FR" sz="8000" b="1" dirty="0">
                <a:solidFill>
                  <a:schemeClr val="tx1"/>
                </a:solidFill>
              </a:rPr>
              <a:t>Salon d’honneur de la mairie de St </a:t>
            </a:r>
            <a:r>
              <a:rPr lang="fr-FR" sz="8000" b="1" dirty="0" err="1">
                <a:solidFill>
                  <a:schemeClr val="tx1"/>
                </a:solidFill>
              </a:rPr>
              <a:t>Galmier</a:t>
            </a:r>
            <a:endParaRPr lang="fr-FR" sz="8000" b="1" dirty="0">
              <a:solidFill>
                <a:schemeClr val="tx1"/>
              </a:solidFill>
            </a:endParaRPr>
          </a:p>
          <a:p>
            <a:endParaRPr lang="fr-FR" sz="8000" dirty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068961" y="8748464"/>
            <a:ext cx="3789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Contact : loire@mouvement-europeen.eu</a:t>
            </a:r>
          </a:p>
          <a:p>
            <a:endParaRPr lang="fr-FR" dirty="0"/>
          </a:p>
        </p:txBody>
      </p:sp>
      <p:sp>
        <p:nvSpPr>
          <p:cNvPr id="15364" name="AutoShape 4" descr="Résultat de recherche d'images pour &quot;fond de carte europe&quot;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86" name="AutoShape 2" descr="Résultat de recherche d'images pour &quot;fond de carte europe&quot;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6388" name="Picture 4" descr="Résultat de recherche d'images pour &quot;fond de carte europ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6752" y="179512"/>
            <a:ext cx="4680520" cy="4058849"/>
          </a:xfrm>
          <a:prstGeom prst="rect">
            <a:avLst/>
          </a:prstGeom>
          <a:solidFill>
            <a:srgbClr val="00B0F0"/>
          </a:solidFill>
        </p:spPr>
      </p:pic>
      <p:pic>
        <p:nvPicPr>
          <p:cNvPr id="7" name="Image 6" descr="Description de cette image, également commentée ci-après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196752" y="1115616"/>
            <a:ext cx="1008112" cy="1224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Description de cette image, également commentée ci-après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437112" y="2267744"/>
            <a:ext cx="1080120" cy="1296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Description de cette image, également commentée ci-après"/>
          <p:cNvPicPr/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653136" y="683568"/>
            <a:ext cx="1224136" cy="1152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Description de cette image, également commentée ci-après"/>
          <p:cNvPicPr/>
          <p:nvPr/>
        </p:nvPicPr>
        <p:blipFill>
          <a:blip r:embed="rId6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420888" y="2699792"/>
            <a:ext cx="1080120" cy="1152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Description de cette image, également commentée ci-après"/>
          <p:cNvPicPr/>
          <p:nvPr/>
        </p:nvPicPr>
        <p:blipFill>
          <a:blip r:embed="rId7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852936" y="179512"/>
            <a:ext cx="1080120" cy="12961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C:\Users\MCPORT~1\AppData\Local\Temp\affiche JE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696" y="179512"/>
            <a:ext cx="5343525" cy="3778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04664" y="3995936"/>
            <a:ext cx="6048672" cy="4608512"/>
          </a:xfrm>
        </p:spPr>
        <p:txBody>
          <a:bodyPr>
            <a:normAutofit fontScale="25000" lnSpcReduction="20000"/>
          </a:bodyPr>
          <a:lstStyle/>
          <a:p>
            <a:endParaRPr lang="fr-FR" sz="5000" dirty="0" smtClean="0">
              <a:solidFill>
                <a:schemeClr val="tx1"/>
              </a:solidFill>
            </a:endParaRPr>
          </a:p>
          <a:p>
            <a:r>
              <a:rPr lang="fr-FR" sz="8000" dirty="0" smtClean="0">
                <a:solidFill>
                  <a:schemeClr val="tx1"/>
                </a:solidFill>
              </a:rPr>
              <a:t>Dans </a:t>
            </a:r>
            <a:r>
              <a:rPr lang="fr-FR" sz="8000" dirty="0">
                <a:solidFill>
                  <a:schemeClr val="tx1"/>
                </a:solidFill>
              </a:rPr>
              <a:t>le cadre </a:t>
            </a:r>
            <a:r>
              <a:rPr lang="fr-FR" sz="8000" dirty="0" smtClean="0">
                <a:solidFill>
                  <a:schemeClr val="tx1"/>
                </a:solidFill>
              </a:rPr>
              <a:t>des Journées du Livre Européens  2019</a:t>
            </a:r>
            <a:endParaRPr lang="fr-FR" sz="8000" dirty="0" smtClean="0">
              <a:solidFill>
                <a:schemeClr val="tx1"/>
              </a:solidFill>
            </a:endParaRPr>
          </a:p>
          <a:p>
            <a:r>
              <a:rPr lang="fr-FR" sz="8000" dirty="0" smtClean="0">
                <a:solidFill>
                  <a:schemeClr val="tx1"/>
                </a:solidFill>
              </a:rPr>
              <a:t>o</a:t>
            </a:r>
            <a:r>
              <a:rPr lang="fr-FR" sz="8000" dirty="0" smtClean="0">
                <a:solidFill>
                  <a:schemeClr val="tx1"/>
                </a:solidFill>
              </a:rPr>
              <a:t>rganisées dans la Loire</a:t>
            </a:r>
            <a:endParaRPr lang="fr-FR" sz="8000" dirty="0" smtClean="0">
              <a:solidFill>
                <a:schemeClr val="tx1"/>
              </a:solidFill>
            </a:endParaRPr>
          </a:p>
          <a:p>
            <a:r>
              <a:rPr lang="fr-FR" sz="8000" dirty="0">
                <a:solidFill>
                  <a:schemeClr val="tx1"/>
                </a:solidFill>
              </a:rPr>
              <a:t/>
            </a:r>
            <a:br>
              <a:rPr lang="fr-FR" sz="8000" dirty="0">
                <a:solidFill>
                  <a:schemeClr val="tx1"/>
                </a:solidFill>
              </a:rPr>
            </a:br>
            <a:r>
              <a:rPr lang="fr-FR" sz="8000" b="1" dirty="0">
                <a:solidFill>
                  <a:schemeClr val="accent1"/>
                </a:solidFill>
              </a:rPr>
              <a:t>le Mouvement Européen Loire </a:t>
            </a:r>
            <a:r>
              <a:rPr lang="fr-FR" sz="8000" dirty="0">
                <a:solidFill>
                  <a:schemeClr val="tx1"/>
                </a:solidFill>
              </a:rPr>
              <a:t/>
            </a:r>
            <a:br>
              <a:rPr lang="fr-FR" sz="8000" dirty="0">
                <a:solidFill>
                  <a:schemeClr val="tx1"/>
                </a:solidFill>
              </a:rPr>
            </a:br>
            <a:endParaRPr lang="fr-FR" sz="8000" dirty="0" smtClean="0">
              <a:solidFill>
                <a:schemeClr val="tx1"/>
              </a:solidFill>
            </a:endParaRPr>
          </a:p>
          <a:p>
            <a:r>
              <a:rPr lang="fr-FR" sz="8000" dirty="0" smtClean="0">
                <a:solidFill>
                  <a:schemeClr val="tx1"/>
                </a:solidFill>
              </a:rPr>
              <a:t>vous </a:t>
            </a:r>
            <a:r>
              <a:rPr lang="fr-FR" sz="8000" dirty="0">
                <a:solidFill>
                  <a:schemeClr val="tx1"/>
                </a:solidFill>
              </a:rPr>
              <a:t>convie à une </a:t>
            </a:r>
            <a:endParaRPr lang="fr-FR" sz="8000" dirty="0" smtClean="0">
              <a:solidFill>
                <a:schemeClr val="tx1"/>
              </a:solidFill>
            </a:endParaRPr>
          </a:p>
          <a:p>
            <a:endParaRPr lang="fr-FR" sz="8000" dirty="0">
              <a:solidFill>
                <a:schemeClr val="tx1"/>
              </a:solidFill>
            </a:endParaRPr>
          </a:p>
          <a:p>
            <a:r>
              <a:rPr lang="fr-FR" sz="11200" b="1" dirty="0">
                <a:solidFill>
                  <a:srgbClr val="0070C0"/>
                </a:solidFill>
              </a:rPr>
              <a:t>Conférence-débat: </a:t>
            </a:r>
            <a:br>
              <a:rPr lang="fr-FR" sz="11200" b="1" dirty="0">
                <a:solidFill>
                  <a:srgbClr val="0070C0"/>
                </a:solidFill>
              </a:rPr>
            </a:br>
            <a:r>
              <a:rPr lang="fr-FR" sz="11200" b="1" dirty="0">
                <a:solidFill>
                  <a:srgbClr val="0070C0"/>
                </a:solidFill>
              </a:rPr>
              <a:t>« l’Europe vue par les écrivains »</a:t>
            </a:r>
          </a:p>
          <a:p>
            <a:r>
              <a:rPr lang="fr-FR" sz="8000" dirty="0">
                <a:solidFill>
                  <a:schemeClr val="tx1"/>
                </a:solidFill>
              </a:rPr>
              <a:t> </a:t>
            </a:r>
          </a:p>
          <a:p>
            <a:r>
              <a:rPr lang="fr-FR" sz="8000" b="1" dirty="0">
                <a:solidFill>
                  <a:schemeClr val="tx1"/>
                </a:solidFill>
              </a:rPr>
              <a:t>Par Henry </a:t>
            </a:r>
            <a:r>
              <a:rPr lang="fr-FR" sz="8000" b="1" dirty="0" err="1">
                <a:solidFill>
                  <a:schemeClr val="tx1"/>
                </a:solidFill>
              </a:rPr>
              <a:t>Helfre</a:t>
            </a:r>
            <a:r>
              <a:rPr lang="fr-FR" sz="8000" b="1" dirty="0">
                <a:solidFill>
                  <a:schemeClr val="tx1"/>
                </a:solidFill>
              </a:rPr>
              <a:t>, ancien </a:t>
            </a:r>
            <a:r>
              <a:rPr lang="fr-FR" sz="8000" b="1" dirty="0" smtClean="0">
                <a:solidFill>
                  <a:schemeClr val="tx1"/>
                </a:solidFill>
              </a:rPr>
              <a:t>magistrat</a:t>
            </a:r>
          </a:p>
          <a:p>
            <a:endParaRPr lang="fr-FR" sz="8000" b="1" dirty="0">
              <a:solidFill>
                <a:schemeClr val="tx1"/>
              </a:solidFill>
            </a:endParaRPr>
          </a:p>
          <a:p>
            <a:r>
              <a:rPr lang="fr-FR" sz="8000" b="1" dirty="0">
                <a:solidFill>
                  <a:srgbClr val="FF0000"/>
                </a:solidFill>
              </a:rPr>
              <a:t>Le </a:t>
            </a:r>
            <a:r>
              <a:rPr lang="fr-FR" sz="8000" b="1" dirty="0" smtClean="0">
                <a:solidFill>
                  <a:srgbClr val="FF0000"/>
                </a:solidFill>
              </a:rPr>
              <a:t>Jeudi 27 novembre - 18h30</a:t>
            </a:r>
            <a:endParaRPr lang="fr-FR" sz="8000" b="1" dirty="0">
              <a:solidFill>
                <a:srgbClr val="FF0000"/>
              </a:solidFill>
            </a:endParaRPr>
          </a:p>
          <a:p>
            <a:r>
              <a:rPr lang="fr-FR" sz="8000" b="1" dirty="0" smtClean="0">
                <a:solidFill>
                  <a:schemeClr val="tx1"/>
                </a:solidFill>
              </a:rPr>
              <a:t>Salle </a:t>
            </a:r>
            <a:r>
              <a:rPr lang="fr-FR" sz="8000" b="1" dirty="0">
                <a:solidFill>
                  <a:schemeClr val="tx1"/>
                </a:solidFill>
              </a:rPr>
              <a:t>d’honneur de la </a:t>
            </a:r>
            <a:r>
              <a:rPr lang="fr-FR" sz="8000" b="1" dirty="0" smtClean="0">
                <a:solidFill>
                  <a:schemeClr val="tx1"/>
                </a:solidFill>
              </a:rPr>
              <a:t>Préfecture</a:t>
            </a:r>
            <a:endParaRPr lang="fr-FR" sz="8000" b="1" dirty="0">
              <a:solidFill>
                <a:schemeClr val="tx1"/>
              </a:solidFill>
            </a:endParaRPr>
          </a:p>
          <a:p>
            <a:endParaRPr lang="fr-FR" sz="8000" dirty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068961" y="8748464"/>
            <a:ext cx="3789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Contact : loire@mouvement-europeen.eu</a:t>
            </a:r>
          </a:p>
          <a:p>
            <a:endParaRPr lang="fr-FR" dirty="0"/>
          </a:p>
        </p:txBody>
      </p:sp>
      <p:sp>
        <p:nvSpPr>
          <p:cNvPr id="15364" name="AutoShape 4" descr="Résultat de recherche d'images pour &quot;fond de carte europe&quot;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86" name="AutoShape 2" descr="Résultat de recherche d'images pour &quot;fond de carte europe&quot;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" name="Image 6" descr="Description de cette image, également commentée ci-après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492896" y="323528"/>
            <a:ext cx="576064" cy="792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Description de cette image, également commentée ci-après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437112" y="2771800"/>
            <a:ext cx="576064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Description de cette image, également commentée ci-après"/>
          <p:cNvPicPr/>
          <p:nvPr/>
        </p:nvPicPr>
        <p:blipFill>
          <a:blip r:embed="rId5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373216" y="2555776"/>
            <a:ext cx="648072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Description de cette image, également commentée ci-après"/>
          <p:cNvPicPr/>
          <p:nvPr/>
        </p:nvPicPr>
        <p:blipFill>
          <a:blip r:embed="rId6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339752"/>
            <a:ext cx="576064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Description de cette image, également commentée ci-après"/>
          <p:cNvPicPr/>
          <p:nvPr/>
        </p:nvPicPr>
        <p:blipFill>
          <a:blip r:embed="rId7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229200" y="251520"/>
            <a:ext cx="576064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/>
          <p:cNvPicPr/>
          <p:nvPr/>
        </p:nvPicPr>
        <p:blipFill>
          <a:blip r:embed="rId8" cstate="print"/>
          <a:srcRect l="22070" t="33931" r="57549" b="48871"/>
          <a:stretch>
            <a:fillRect/>
          </a:stretch>
        </p:blipFill>
        <p:spPr bwMode="auto">
          <a:xfrm>
            <a:off x="5085184" y="3635896"/>
            <a:ext cx="741344" cy="341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66</Words>
  <Application>Microsoft Office PowerPoint</Application>
  <PresentationFormat>Affichage à l'écran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MCPORTRAN</dc:creator>
  <cp:lastModifiedBy>MCPORTRAN</cp:lastModifiedBy>
  <cp:revision>7</cp:revision>
  <dcterms:created xsi:type="dcterms:W3CDTF">2019-04-08T20:53:25Z</dcterms:created>
  <dcterms:modified xsi:type="dcterms:W3CDTF">2019-10-01T17:56:54Z</dcterms:modified>
</cp:coreProperties>
</file>